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1" r:id="rId8"/>
    <p:sldId id="269" r:id="rId9"/>
    <p:sldId id="268" r:id="rId10"/>
    <p:sldId id="266" r:id="rId11"/>
    <p:sldId id="259" r:id="rId12"/>
    <p:sldId id="262" r:id="rId13"/>
    <p:sldId id="271" r:id="rId14"/>
    <p:sldId id="270" r:id="rId15"/>
    <p:sldId id="260" r:id="rId16"/>
    <p:sldId id="264" r:id="rId17"/>
    <p:sldId id="265" r:id="rId18"/>
    <p:sldId id="267" r:id="rId19"/>
  </p:sldIdLst>
  <p:sldSz cx="12192000" cy="6858000"/>
  <p:notesSz cx="6858000" cy="9144000"/>
  <p:defaultTextStyle>
    <a:defPPr rtl="0">
      <a:defRPr lang="cs-CZ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4DB26B-56B2-D5E1-4CC7-0843F12D2A60}" name="Barnet René" initials="BR" userId="S::barnetre@eskola.eu::ffd881f2-8dcb-4db3-a213-aa43ffc4405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3AACD7DD-B890-4B02-86D7-B10DA3956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7CE65A2-5227-47A4-B736-66CF212D40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9BCF6-2266-420F-9178-919111818CE1}" type="datetime1">
              <a:rPr lang="cs-CZ" smtClean="0"/>
              <a:t>20.02.2023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CF45C0A-0DF0-48D1-BF02-A88C6C79BC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E3AE1B0-888F-4F0F-AFE6-19517E9201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574E0-00E7-4B02-BA62-38637328FD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79926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3B644-BCE8-43BC-B757-EC4515FA52C8}" type="datetime1">
              <a:rPr lang="cs-CZ" smtClean="0"/>
              <a:pPr/>
              <a:t>20.02.2023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noProof="0"/>
              <a:t>Po kliknutí můžete upravovat styly textu v předloze</a:t>
            </a:r>
            <a:r>
              <a:rPr lang="cs-CZ"/>
              <a:t>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7504-F64E-458E-80BF-3ACBE50D92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465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1424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Jsou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opravdu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všechny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potřebné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281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Benefity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oproti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ostatním</a:t>
            </a:r>
            <a:r>
              <a:rPr lang="en-US" dirty="0">
                <a:cs typeface="Calibri"/>
              </a:rPr>
              <a:t> OS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5122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Jaká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stojí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nejvíce</a:t>
            </a:r>
            <a:r>
              <a:rPr lang="en-US" dirty="0">
                <a:cs typeface="Calibri"/>
              </a:rPr>
              <a:t> za </a:t>
            </a:r>
            <a:r>
              <a:rPr lang="en-US" dirty="0" err="1">
                <a:cs typeface="Calibri"/>
              </a:rPr>
              <a:t>zmínku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5068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Jak je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tom </a:t>
            </a:r>
            <a:r>
              <a:rPr lang="en-US" dirty="0" err="1">
                <a:cs typeface="Calibri"/>
              </a:rPr>
              <a:t>konkurence</a:t>
            </a:r>
            <a:r>
              <a:rPr lang="en-US" dirty="0">
                <a:cs typeface="Calibri"/>
              </a:rPr>
              <a:t> Sam od </a:t>
            </a:r>
            <a:r>
              <a:rPr lang="en-US" dirty="0" err="1">
                <a:cs typeface="Calibri"/>
              </a:rPr>
              <a:t>společnosti</a:t>
            </a:r>
            <a:r>
              <a:rPr lang="en-US" dirty="0">
                <a:cs typeface="Calibri"/>
              </a:rPr>
              <a:t> Samsung?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3974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Úvodní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seznámení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základy</a:t>
            </a:r>
            <a:r>
              <a:rPr lang="en-US" dirty="0">
                <a:cs typeface="Calibri"/>
              </a:rPr>
              <a:t> o iOS</a:t>
            </a:r>
          </a:p>
          <a:p>
            <a:r>
              <a:rPr lang="en-US" dirty="0" err="1">
                <a:cs typeface="Calibri"/>
              </a:rPr>
              <a:t>Kde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používá</a:t>
            </a:r>
            <a:r>
              <a:rPr lang="en-US" dirty="0">
                <a:cs typeface="Calibri"/>
              </a:rPr>
              <a:t>? 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031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 </a:t>
            </a:r>
            <a:r>
              <a:rPr lang="en-US" dirty="0" err="1"/>
              <a:t>pouhých</a:t>
            </a:r>
            <a:r>
              <a:rPr lang="en-US" dirty="0"/>
              <a:t> 18ti </a:t>
            </a:r>
            <a:r>
              <a:rPr lang="en-US" dirty="0" err="1"/>
              <a:t>letech</a:t>
            </a:r>
            <a:r>
              <a:rPr lang="en-US" dirty="0"/>
              <a:t> </a:t>
            </a:r>
            <a:r>
              <a:rPr lang="en-US" dirty="0" err="1"/>
              <a:t>začal</a:t>
            </a:r>
            <a:r>
              <a:rPr lang="en-US" dirty="0"/>
              <a:t> </a:t>
            </a:r>
            <a:r>
              <a:rPr lang="en-US" dirty="0" err="1"/>
              <a:t>šetřit</a:t>
            </a:r>
            <a:r>
              <a:rPr lang="en-US" dirty="0"/>
              <a:t> </a:t>
            </a: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cestu</a:t>
            </a:r>
            <a:r>
              <a:rPr lang="en-US" dirty="0"/>
              <a:t> do Indie 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536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29. </a:t>
            </a:r>
            <a:r>
              <a:rPr lang="en-US" dirty="0" err="1">
                <a:cs typeface="Calibri"/>
              </a:rPr>
              <a:t>Července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roku</a:t>
            </a:r>
            <a:r>
              <a:rPr lang="en-US" dirty="0">
                <a:cs typeface="Calibri"/>
              </a:rPr>
              <a:t> 2007 - </a:t>
            </a:r>
            <a:r>
              <a:rPr lang="en-US" dirty="0" err="1">
                <a:cs typeface="Calibri"/>
              </a:rPr>
              <a:t>nové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mobilní</a:t>
            </a:r>
            <a:r>
              <a:rPr lang="en-US" dirty="0">
                <a:cs typeface="Calibri"/>
              </a:rPr>
              <a:t> OS je </a:t>
            </a:r>
            <a:r>
              <a:rPr lang="en-US" dirty="0" err="1">
                <a:cs typeface="Calibri"/>
              </a:rPr>
              <a:t>tu</a:t>
            </a:r>
            <a:r>
              <a:rPr lang="en-US" dirty="0">
                <a:cs typeface="Calibri"/>
              </a:rPr>
              <a:t>!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4402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Domovské </a:t>
            </a:r>
            <a:r>
              <a:rPr lang="en-US" dirty="0" err="1">
                <a:cs typeface="Calibri"/>
              </a:rPr>
              <a:t>tlačítko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jeho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funkce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934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Proč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zrovna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technologie</a:t>
            </a:r>
            <a:r>
              <a:rPr lang="en-US" dirty="0">
                <a:cs typeface="Calibri"/>
              </a:rPr>
              <a:t> ARM?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3246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Jaké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jsou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změny</a:t>
            </a:r>
            <a:r>
              <a:rPr lang="en-US" dirty="0">
                <a:cs typeface="Calibri"/>
              </a:rPr>
              <a:t>? </a:t>
            </a:r>
          </a:p>
          <a:p>
            <a:r>
              <a:rPr lang="en-US" dirty="0">
                <a:cs typeface="Calibri"/>
              </a:rPr>
              <a:t>Je </a:t>
            </a:r>
            <a:r>
              <a:rPr lang="en-US" dirty="0" err="1">
                <a:cs typeface="Calibri"/>
              </a:rPr>
              <a:t>rok</a:t>
            </a:r>
            <a:r>
              <a:rPr lang="en-US" dirty="0">
                <a:cs typeface="Calibri"/>
              </a:rPr>
              <a:t> 2017 </a:t>
            </a:r>
            <a:r>
              <a:rPr lang="en-US" dirty="0" err="1">
                <a:cs typeface="Calibri"/>
              </a:rPr>
              <a:t>revolučním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přechodem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nejen</a:t>
            </a:r>
            <a:r>
              <a:rPr lang="en-US" dirty="0">
                <a:cs typeface="Calibri"/>
              </a:rPr>
              <a:t> v </a:t>
            </a:r>
            <a:r>
              <a:rPr lang="en-US" dirty="0" err="1">
                <a:cs typeface="Calibri"/>
              </a:rPr>
              <a:t>designu</a:t>
            </a:r>
            <a:r>
              <a:rPr lang="en-US" dirty="0">
                <a:cs typeface="Calibri"/>
              </a:rPr>
              <a:t>, ale I ze </a:t>
            </a:r>
            <a:r>
              <a:rPr lang="en-US" dirty="0" err="1">
                <a:cs typeface="Calibri"/>
              </a:rPr>
              <a:t>stránky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výkonu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641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Hranice </a:t>
            </a:r>
            <a:r>
              <a:rPr lang="en-US" dirty="0" err="1">
                <a:cs typeface="Calibri"/>
              </a:rPr>
              <a:t>mezi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generacemi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481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Steve </a:t>
            </a:r>
            <a:r>
              <a:rPr lang="cs-CZ" dirty="0" err="1"/>
              <a:t>Jobs</a:t>
            </a:r>
            <a:r>
              <a:rPr lang="cs-CZ" dirty="0"/>
              <a:t> musel prodat svůj mikrobus </a:t>
            </a:r>
            <a:r>
              <a:rPr lang="cs-CZ" dirty="0" err="1"/>
              <a:t>Wolkswagen</a:t>
            </a:r>
            <a:r>
              <a:rPr lang="cs-CZ" dirty="0"/>
              <a:t> aby měl dostatek peněz do začátku.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558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1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2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9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3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2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4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6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1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iphonemod.net/tag/ios-13-%E0%B8%AB%E0%B8%99%E0%B9%89%E0%B8%B2%E0%B8%95%E0%B9%88%E0%B8%B2%E0%B8%87%E0%B8%9B%E0%B8%A3%E0%B8%B1%E0%B8%9A%E0%B9%80%E0%B8%AA%E0%B8%B5%E0%B8%A2%E0%B8%8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hyperlink" Target="http://www.automoblog.net/2016/10/19/apple-carplay-vs-android-auto-infographic/" TargetMode="Externa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cs.wikipedia.org/wiki/IOS" TargetMode="External"/><Relationship Id="rId7" Type="http://schemas.openxmlformats.org/officeDocument/2006/relationships/hyperlink" Target="https://en.wikipedia.org/wiki/IOS#Features" TargetMode="External"/><Relationship Id="rId2" Type="http://schemas.openxmlformats.org/officeDocument/2006/relationships/hyperlink" Target="https://cs.wikipedia.org/wiki/IOS&#160;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droidauthority.com/ios-vs-android-1068950/" TargetMode="External"/><Relationship Id="rId5" Type="http://schemas.openxmlformats.org/officeDocument/2006/relationships/hyperlink" Target="https://www.britannica.com/biography/Steve-Jobs" TargetMode="External"/><Relationship Id="rId4" Type="http://schemas.openxmlformats.org/officeDocument/2006/relationships/hyperlink" Target="https://www.letemsvetemapplem.eu/2016/05/01/101-tipu-a-trik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efly.com/ios-8-0-ipsw-download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gickriver.org/2010/09/steve-jobs-bill-gates-in-conversation.html" TargetMode="Externa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nrJzXM7a6o?start=34&amp;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ophiloblog.wordpress.com/2017/09/12/iphone-8-8plus-%CE%B1%CE%BD%CE%B1%CE%BA%CE%BF%CE%B9%CE%BD%CF%8E%CE%B8%CE%B7%CE%BA%CE%B1%CE%BD-%CE%B5%CF%80%CE%AF%CF%83%CE%B7%CE%BC%CE%B1-%CE%BC%CE%B5-%CE%B1%CF%83%CF%85%CF%81%CE%BC%CE%B1%CF%84%CE%AE/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3048000"/>
            <a:ext cx="1371600" cy="2548349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764732" y="930395"/>
            <a:ext cx="5996619" cy="2805988"/>
          </a:xfrm>
        </p:spPr>
        <p:txBody>
          <a:bodyPr rtlCol="0" anchor="t">
            <a:normAutofit/>
          </a:bodyPr>
          <a:lstStyle/>
          <a:p>
            <a:pPr algn="l"/>
            <a:r>
              <a:rPr lang="cs-CZ" sz="5200" dirty="0">
                <a:solidFill>
                  <a:schemeClr val="tx2"/>
                </a:solidFill>
              </a:rPr>
              <a:t>Operační systém iOS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7120854" y="3524573"/>
            <a:ext cx="4385202" cy="2896890"/>
          </a:xfrm>
        </p:spPr>
        <p:txBody>
          <a:bodyPr rtlCol="0" anchor="b">
            <a:normAutofit/>
          </a:bodyPr>
          <a:lstStyle/>
          <a:p>
            <a:pPr algn="r"/>
            <a:r>
              <a:rPr lang="cs-CZ" sz="2400" dirty="0">
                <a:solidFill>
                  <a:schemeClr val="tx2"/>
                </a:solidFill>
              </a:rPr>
              <a:t>René</a:t>
            </a:r>
            <a:r>
              <a:rPr lang="cs-CZ" sz="2200" dirty="0">
                <a:solidFill>
                  <a:schemeClr val="tx2"/>
                </a:solidFill>
              </a:rPr>
              <a:t> Barnet</a:t>
            </a:r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986617F-915E-43C6-2B1A-1D3A210B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45" y="466532"/>
            <a:ext cx="6083560" cy="1045028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Apple a jeho začátky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57B0F1-C3E9-BDDF-7521-56C682AC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327" y="1754156"/>
            <a:ext cx="6326156" cy="4358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</a:rPr>
              <a:t> </a:t>
            </a:r>
            <a:r>
              <a:rPr lang="cs-CZ" sz="2400" dirty="0">
                <a:solidFill>
                  <a:schemeClr val="tx2"/>
                </a:solidFill>
              </a:rPr>
              <a:t>Zakladatelé</a:t>
            </a:r>
          </a:p>
          <a:p>
            <a:r>
              <a:rPr lang="cs-CZ" sz="2400" dirty="0">
                <a:solidFill>
                  <a:schemeClr val="tx2"/>
                </a:solidFill>
              </a:rPr>
              <a:t>Steve </a:t>
            </a:r>
            <a:r>
              <a:rPr lang="cs-CZ" sz="2400" dirty="0" err="1">
                <a:solidFill>
                  <a:schemeClr val="tx2"/>
                </a:solidFill>
              </a:rPr>
              <a:t>Jobs</a:t>
            </a:r>
            <a:endParaRPr lang="cs-CZ" sz="2400" dirty="0">
              <a:solidFill>
                <a:schemeClr val="tx2"/>
              </a:solidFill>
            </a:endParaRPr>
          </a:p>
          <a:p>
            <a:r>
              <a:rPr lang="cs-CZ" sz="2400" dirty="0">
                <a:solidFill>
                  <a:schemeClr val="tx2"/>
                </a:solidFill>
              </a:rPr>
              <a:t>Steve </a:t>
            </a:r>
            <a:r>
              <a:rPr lang="cs-CZ" sz="2400" dirty="0" err="1">
                <a:solidFill>
                  <a:schemeClr val="tx2"/>
                </a:solidFill>
              </a:rPr>
              <a:t>Wozniak</a:t>
            </a:r>
            <a:r>
              <a:rPr lang="cs-CZ" sz="2400" dirty="0">
                <a:solidFill>
                  <a:schemeClr val="tx2"/>
                </a:solidFill>
              </a:rPr>
              <a:t> </a:t>
            </a:r>
          </a:p>
          <a:p>
            <a:r>
              <a:rPr lang="cs-CZ" sz="2400" dirty="0">
                <a:solidFill>
                  <a:schemeClr val="tx2"/>
                </a:solidFill>
              </a:rPr>
              <a:t>Ronald </a:t>
            </a:r>
            <a:r>
              <a:rPr lang="cs-CZ" sz="2400" dirty="0" err="1">
                <a:solidFill>
                  <a:schemeClr val="tx2"/>
                </a:solidFill>
              </a:rPr>
              <a:t>Wayne</a:t>
            </a:r>
            <a:endParaRPr lang="cs-CZ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Společně založili sídlo Apple roku 1976 v garáži adoptivních rodičů Steva </a:t>
            </a:r>
            <a:r>
              <a:rPr lang="cs-CZ" sz="2400" dirty="0" err="1">
                <a:solidFill>
                  <a:schemeClr val="tx2"/>
                </a:solidFill>
              </a:rPr>
              <a:t>Jobse</a:t>
            </a:r>
            <a:endParaRPr lang="cs-CZ" sz="2400" dirty="0">
              <a:solidFill>
                <a:schemeClr val="tx2"/>
              </a:solidFill>
            </a:endParaRPr>
          </a:p>
          <a:p>
            <a:r>
              <a:rPr lang="cs-CZ" sz="2400" dirty="0">
                <a:solidFill>
                  <a:schemeClr val="tx2"/>
                </a:solidFill>
              </a:rPr>
              <a:t>Prvních 100 kusů Apple</a:t>
            </a:r>
            <a:br>
              <a:rPr lang="cs-CZ" sz="2400" dirty="0">
                <a:solidFill>
                  <a:schemeClr val="tx2"/>
                </a:solidFill>
              </a:rPr>
            </a:br>
            <a:r>
              <a:rPr lang="cs-CZ" sz="2400" dirty="0">
                <a:solidFill>
                  <a:schemeClr val="tx2"/>
                </a:solidFill>
              </a:rPr>
              <a:t>byli vyrobeny ručně</a:t>
            </a:r>
          </a:p>
          <a:p>
            <a:pPr marL="0" indent="0">
              <a:buNone/>
            </a:pPr>
            <a:endParaRPr lang="cs-CZ" sz="18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A49F51-597C-4132-9310-3ACB5461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60" y="919787"/>
            <a:ext cx="2782260" cy="404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3597D3AF-E81E-049F-30AE-46980CD3EF8F}"/>
              </a:ext>
            </a:extLst>
          </p:cNvPr>
          <p:cNvSpPr txBox="1"/>
          <p:nvPr/>
        </p:nvSpPr>
        <p:spPr>
          <a:xfrm>
            <a:off x="6900761" y="5057192"/>
            <a:ext cx="26351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600" dirty="0">
                <a:solidFill>
                  <a:schemeClr val="tx2"/>
                </a:solidFill>
              </a:rPr>
              <a:t>První logo Apple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6B71E81-E6AE-DD76-D546-AE3EFA61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19" y="1650733"/>
            <a:ext cx="3370780" cy="210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68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8CF3AD5-2BBA-8EE3-BB60-627E0956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72" y="559813"/>
            <a:ext cx="8763000" cy="1211492"/>
          </a:xfrm>
        </p:spPr>
        <p:txBody>
          <a:bodyPr>
            <a:normAutofit/>
          </a:bodyPr>
          <a:lstStyle/>
          <a:p>
            <a:r>
              <a:rPr lang="cs-CZ" sz="5200" dirty="0">
                <a:solidFill>
                  <a:schemeClr val="tx2"/>
                </a:solidFill>
              </a:rPr>
              <a:t>   </a:t>
            </a:r>
            <a:r>
              <a:rPr lang="cs-CZ" sz="5200" u="sng" dirty="0">
                <a:solidFill>
                  <a:schemeClr val="tx2"/>
                </a:solidFill>
              </a:rPr>
              <a:t>Technologické Vrstvy</a:t>
            </a:r>
            <a:endParaRPr lang="cs-CZ" u="sng" dirty="0">
              <a:solidFill>
                <a:schemeClr val="tx2"/>
              </a:solidFill>
            </a:endParaRPr>
          </a:p>
        </p:txBody>
      </p:sp>
      <p:pic>
        <p:nvPicPr>
          <p:cNvPr id="4" name="Obrázek 4" descr="Obsah obrázku text, snímek obrazovky, vizitka, vektorová grafika&#10;&#10;Popis se vygeneroval automaticky.">
            <a:extLst>
              <a:ext uri="{FF2B5EF4-FFF2-40B4-BE49-F238E27FC236}">
                <a16:creationId xmlns:a16="http://schemas.microsoft.com/office/drawing/2014/main" id="{D9DB7ECF-D306-4505-A851-4EAAF0B38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803" y="2377609"/>
            <a:ext cx="5102910" cy="3536396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F30B154-9385-CE86-C93B-66FA71D0949C}"/>
              </a:ext>
            </a:extLst>
          </p:cNvPr>
          <p:cNvSpPr txBox="1"/>
          <p:nvPr/>
        </p:nvSpPr>
        <p:spPr>
          <a:xfrm>
            <a:off x="5258486" y="2375245"/>
            <a:ext cx="42191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400" dirty="0"/>
              <a:t>Visuální stránka aplikací.</a:t>
            </a:r>
            <a:endParaRPr lang="cs-CZ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E5B1D70-7842-3959-86B1-966B18BB418B}"/>
              </a:ext>
            </a:extLst>
          </p:cNvPr>
          <p:cNvSpPr txBox="1"/>
          <p:nvPr/>
        </p:nvSpPr>
        <p:spPr>
          <a:xfrm>
            <a:off x="5258486" y="3192164"/>
            <a:ext cx="44388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400" dirty="0"/>
              <a:t>Zajišťuje Vám lepší práci s multimediálními funkcemi.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8056C5F-8AA3-1096-8EBF-19C698C6DF96}"/>
              </a:ext>
            </a:extLst>
          </p:cNvPr>
          <p:cNvSpPr txBox="1"/>
          <p:nvPr/>
        </p:nvSpPr>
        <p:spPr>
          <a:xfrm>
            <a:off x="5210432" y="4050272"/>
            <a:ext cx="46653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400" dirty="0"/>
              <a:t>Obsahuje základní interface pro zpřístupnění souborů či internetové  komunikaci.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1A3DC7A-3327-2820-7F40-CD66C9CB0F7C}"/>
              </a:ext>
            </a:extLst>
          </p:cNvPr>
          <p:cNvSpPr txBox="1"/>
          <p:nvPr/>
        </p:nvSpPr>
        <p:spPr>
          <a:xfrm>
            <a:off x="5210433" y="5182974"/>
            <a:ext cx="446627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400" dirty="0"/>
              <a:t>Stará se o virtuální paměť, systémové soubory a především o komunikaci s framework a OS vrstvou.</a:t>
            </a:r>
          </a:p>
        </p:txBody>
      </p:sp>
    </p:spTree>
    <p:extLst>
      <p:ext uri="{BB962C8B-B14F-4D97-AF65-F5344CB8AC3E}">
        <p14:creationId xmlns:p14="http://schemas.microsoft.com/office/powerpoint/2010/main" val="9234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BE0E213-706B-7598-F59D-6BB94A1E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cs-CZ" sz="5200" u="sng">
                <a:solidFill>
                  <a:schemeClr val="tx2"/>
                </a:solidFill>
              </a:rPr>
              <a:t>V čem iOS exceluje?</a:t>
            </a:r>
            <a:endParaRPr lang="cs-CZ">
              <a:solidFill>
                <a:schemeClr val="tx2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A42C29-C2BA-052C-47A2-CCC6CEE19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96" y="2442592"/>
            <a:ext cx="9369452" cy="36704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>
                <a:solidFill>
                  <a:schemeClr val="tx2"/>
                </a:solidFill>
              </a:rPr>
              <a:t>Je rychlejší a jednodušší na použití</a:t>
            </a:r>
          </a:p>
          <a:p>
            <a:r>
              <a:rPr lang="cs-CZ" sz="2400">
                <a:solidFill>
                  <a:schemeClr val="tx2"/>
                </a:solidFill>
              </a:rPr>
              <a:t>Časté aktualizace</a:t>
            </a:r>
          </a:p>
          <a:p>
            <a:r>
              <a:rPr lang="cs-CZ" sz="2400">
                <a:solidFill>
                  <a:schemeClr val="tx2"/>
                </a:solidFill>
              </a:rPr>
              <a:t>Apple car play</a:t>
            </a:r>
          </a:p>
          <a:p>
            <a:r>
              <a:rPr lang="cs-CZ" sz="2400">
                <a:solidFill>
                  <a:schemeClr val="tx2"/>
                </a:solidFill>
              </a:rPr>
              <a:t>Vyšší bezpečnost a soukromí</a:t>
            </a:r>
          </a:p>
          <a:p>
            <a:r>
              <a:rPr lang="cs-CZ" sz="2400">
                <a:solidFill>
                  <a:schemeClr val="tx2"/>
                </a:solidFill>
              </a:rPr>
              <a:t>Lepší podpora</a:t>
            </a:r>
          </a:p>
          <a:p>
            <a:r>
              <a:rPr lang="cs-CZ" sz="2400">
                <a:solidFill>
                  <a:schemeClr val="tx2"/>
                </a:solidFill>
              </a:rPr>
              <a:t>Bezkontaktní platby</a:t>
            </a:r>
          </a:p>
          <a:p>
            <a:endParaRPr lang="cs-CZ" sz="1800">
              <a:solidFill>
                <a:schemeClr val="tx2"/>
              </a:solidFill>
            </a:endParaRPr>
          </a:p>
          <a:p>
            <a:endParaRPr lang="cs-CZ" sz="180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3F21B8BD-0C0E-DFCC-C530-E533205FA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63707" y="4598022"/>
            <a:ext cx="3763502" cy="1962738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6672EDD-779B-D659-F4FC-76053AEB50FF}"/>
              </a:ext>
            </a:extLst>
          </p:cNvPr>
          <p:cNvSpPr txBox="1"/>
          <p:nvPr/>
        </p:nvSpPr>
        <p:spPr>
          <a:xfrm>
            <a:off x="4724400" y="41449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7" name="Obrázek 8">
            <a:extLst>
              <a:ext uri="{FF2B5EF4-FFF2-40B4-BE49-F238E27FC236}">
                <a16:creationId xmlns:a16="http://schemas.microsoft.com/office/drawing/2014/main" id="{72C9C3D1-E01F-13F3-6F3D-E868C1353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05773" y="2288448"/>
            <a:ext cx="3621437" cy="204217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A0366C5A-5B47-8FA7-3303-13D282962C4F}"/>
              </a:ext>
            </a:extLst>
          </p:cNvPr>
          <p:cNvSpPr txBox="1"/>
          <p:nvPr/>
        </p:nvSpPr>
        <p:spPr>
          <a:xfrm>
            <a:off x="5912603" y="4408757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C897319-4910-EBF7-A34F-2B46DBBE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8" y="159461"/>
            <a:ext cx="4811183" cy="2534825"/>
          </a:xfrm>
        </p:spPr>
        <p:txBody>
          <a:bodyPr>
            <a:normAutofit/>
          </a:bodyPr>
          <a:lstStyle/>
          <a:p>
            <a:r>
              <a:rPr lang="cs-CZ" sz="5200" b="0" dirty="0">
                <a:solidFill>
                  <a:schemeClr val="tx2"/>
                </a:solidFill>
              </a:rPr>
              <a:t>Drag and drop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81F85ABC-E0E8-EFE6-BD69-9A2C50FBA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9511" y="215798"/>
            <a:ext cx="3337288" cy="2373039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16240E6F-CF1A-FA01-75C6-CB5A95E357D4}"/>
              </a:ext>
            </a:extLst>
          </p:cNvPr>
          <p:cNvSpPr txBox="1"/>
          <p:nvPr/>
        </p:nvSpPr>
        <p:spPr>
          <a:xfrm>
            <a:off x="387349" y="2641600"/>
            <a:ext cx="35433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5200" dirty="0" err="1">
                <a:solidFill>
                  <a:schemeClr val="tx2"/>
                </a:solidFill>
              </a:rPr>
              <a:t>Push</a:t>
            </a:r>
            <a:r>
              <a:rPr lang="cs-CZ" sz="5200" dirty="0">
                <a:solidFill>
                  <a:schemeClr val="tx2"/>
                </a:solidFill>
              </a:rPr>
              <a:t> notifikace</a:t>
            </a:r>
          </a:p>
        </p:txBody>
      </p:sp>
      <p:pic>
        <p:nvPicPr>
          <p:cNvPr id="5" name="Obrázek 5" descr="Obsah obrázku text, interiér, ruka&#10;&#10;Popis se vygeneroval automaticky.">
            <a:extLst>
              <a:ext uri="{FF2B5EF4-FFF2-40B4-BE49-F238E27FC236}">
                <a16:creationId xmlns:a16="http://schemas.microsoft.com/office/drawing/2014/main" id="{03D79F29-AF10-F1D9-3DED-FEEE2ECE1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684" y="2178050"/>
            <a:ext cx="1483383" cy="26289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19F7D69-E5C8-7A2E-361E-790CA9162373}"/>
              </a:ext>
            </a:extLst>
          </p:cNvPr>
          <p:cNvSpPr txBox="1"/>
          <p:nvPr/>
        </p:nvSpPr>
        <p:spPr>
          <a:xfrm>
            <a:off x="1454149" y="5257800"/>
            <a:ext cx="43053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5200" dirty="0">
                <a:solidFill>
                  <a:schemeClr val="tx2"/>
                </a:solidFill>
              </a:rPr>
              <a:t>Multitasking</a:t>
            </a:r>
          </a:p>
        </p:txBody>
      </p:sp>
      <p:pic>
        <p:nvPicPr>
          <p:cNvPr id="7" name="Obrázek 8">
            <a:extLst>
              <a:ext uri="{FF2B5EF4-FFF2-40B4-BE49-F238E27FC236}">
                <a16:creationId xmlns:a16="http://schemas.microsoft.com/office/drawing/2014/main" id="{B0A0CA2A-C35F-600F-DAC7-56EA57E79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997" y="3302000"/>
            <a:ext cx="1908406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8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DF4F391-5DD5-654B-2F0C-56AF96B7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40" y="93796"/>
            <a:ext cx="8681132" cy="1771631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Siri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899BB6-6641-1C2B-6071-17B6C7154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55" y="1553202"/>
            <a:ext cx="9171773" cy="45598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cs-CZ" sz="2400" dirty="0">
                <a:solidFill>
                  <a:schemeClr val="tx2"/>
                </a:solidFill>
                <a:ea typeface="+mn-lt"/>
                <a:cs typeface="+mn-lt"/>
              </a:rPr>
              <a:t>Pokud jste Siri nenastavili při počátečním nastavení iPhonu, přejděte do Nastavení  &gt; „Siri a hledání“ a potom proveďte kterékoli z následujících změn:</a:t>
            </a:r>
            <a:endParaRPr lang="cs-CZ" sz="2400" dirty="0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cs-CZ" sz="2400" i="1" dirty="0">
                <a:solidFill>
                  <a:schemeClr val="tx2"/>
                </a:solidFill>
                <a:ea typeface="+mn-lt"/>
                <a:cs typeface="+mn-lt"/>
              </a:rPr>
              <a:t>Chcete‑li Siri aktivovat hlasem: </a:t>
            </a:r>
            <a:r>
              <a:rPr lang="cs-CZ" sz="2400" dirty="0">
                <a:solidFill>
                  <a:schemeClr val="tx2"/>
                </a:solidFill>
                <a:ea typeface="+mn-lt"/>
                <a:cs typeface="+mn-lt"/>
              </a:rPr>
              <a:t>Zapněte volbu „Čekat na vyslovení ‚</a:t>
            </a:r>
            <a:r>
              <a:rPr lang="cs-CZ" sz="2400" dirty="0" err="1">
                <a:solidFill>
                  <a:schemeClr val="tx2"/>
                </a:solidFill>
                <a:ea typeface="+mn-lt"/>
                <a:cs typeface="+mn-lt"/>
              </a:rPr>
              <a:t>Hey</a:t>
            </a:r>
            <a:r>
              <a:rPr lang="cs-CZ" sz="2400" dirty="0">
                <a:solidFill>
                  <a:schemeClr val="tx2"/>
                </a:solidFill>
                <a:ea typeface="+mn-lt"/>
                <a:cs typeface="+mn-lt"/>
              </a:rPr>
              <a:t> Siri‘“.</a:t>
            </a:r>
            <a:endParaRPr lang="cs-CZ" sz="2400" dirty="0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cs-CZ" sz="2400" i="1" dirty="0">
                <a:solidFill>
                  <a:schemeClr val="tx2"/>
                </a:solidFill>
                <a:ea typeface="+mn-lt"/>
                <a:cs typeface="+mn-lt"/>
              </a:rPr>
              <a:t>Chcete‑li Siri aktivovat tlačítkem: </a:t>
            </a:r>
            <a:r>
              <a:rPr lang="cs-CZ" sz="2400" dirty="0">
                <a:solidFill>
                  <a:schemeClr val="tx2"/>
                </a:solidFill>
                <a:ea typeface="+mn-lt"/>
                <a:cs typeface="+mn-lt"/>
              </a:rPr>
              <a:t>Zapněte volbu „Spustit Siri postranním tlačítkem“</a:t>
            </a:r>
            <a:endParaRPr lang="cs-CZ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cs-CZ" sz="1800" dirty="0">
              <a:solidFill>
                <a:schemeClr val="tx2"/>
              </a:solidFill>
            </a:endParaRPr>
          </a:p>
          <a:p>
            <a:endParaRPr lang="cs-CZ" sz="18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288DE782-6DC6-A410-DEF2-08A2F476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375" y="4302182"/>
            <a:ext cx="4777299" cy="25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13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4EA338B-851A-0E10-2707-D8183DAD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DA89C4-3066-891A-38F6-5F745F778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84474"/>
            <a:ext cx="8762436" cy="372861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Barnet, R. Prezentace iOS. (</a:t>
            </a:r>
            <a:r>
              <a:rPr lang="cs-CZ" sz="1900" dirty="0" err="1">
                <a:solidFill>
                  <a:schemeClr val="tx2"/>
                </a:solidFill>
                <a:ea typeface="+mn-lt"/>
                <a:cs typeface="+mn-lt"/>
              </a:rPr>
              <a:t>accessed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 Jan 18, 2023),  </a:t>
            </a:r>
          </a:p>
          <a:p>
            <a:pPr marL="0" indent="0">
              <a:buNone/>
            </a:pP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 iOS. 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https://cs.wikipedia.org/wiki/IOS 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 (</a:t>
            </a:r>
            <a:r>
              <a:rPr lang="cs-CZ" sz="1900" dirty="0" err="1">
                <a:solidFill>
                  <a:schemeClr val="tx2"/>
                </a:solidFill>
                <a:ea typeface="+mn-lt"/>
                <a:cs typeface="+mn-lt"/>
              </a:rPr>
              <a:t>accessed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cs-CZ" sz="1900" dirty="0" err="1">
                <a:solidFill>
                  <a:schemeClr val="tx2"/>
                </a:solidFill>
                <a:ea typeface="+mn-lt"/>
                <a:cs typeface="+mn-lt"/>
              </a:rPr>
              <a:t>Feb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 20, 2023).</a:t>
            </a:r>
            <a:endParaRPr lang="cs-CZ" sz="1900" dirty="0">
              <a:solidFill>
                <a:schemeClr val="tx2"/>
              </a:solidFill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Tipy a triky. 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https://www.letemsvetemapplem.eu/2016/05/01/101-tipu-a-triku/</a:t>
            </a:r>
            <a:endParaRPr lang="cs-CZ" sz="1900" dirty="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 (</a:t>
            </a:r>
            <a:r>
              <a:rPr lang="cs-CZ" sz="1900" dirty="0" err="1">
                <a:solidFill>
                  <a:schemeClr val="tx2"/>
                </a:solidFill>
                <a:ea typeface="+mn-lt"/>
                <a:cs typeface="+mn-lt"/>
              </a:rPr>
              <a:t>accessed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cs-CZ" sz="1900" dirty="0" err="1">
                <a:solidFill>
                  <a:schemeClr val="tx2"/>
                </a:solidFill>
                <a:ea typeface="+mn-lt"/>
                <a:cs typeface="+mn-lt"/>
              </a:rPr>
              <a:t>Feb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 20, 2023).</a:t>
            </a:r>
            <a:endParaRPr lang="cs-CZ" sz="19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Biografie Steva </a:t>
            </a:r>
            <a:r>
              <a:rPr lang="cs-CZ" sz="1900" dirty="0" err="1">
                <a:solidFill>
                  <a:schemeClr val="tx2"/>
                </a:solidFill>
                <a:ea typeface="+mn-lt"/>
                <a:cs typeface="+mn-lt"/>
              </a:rPr>
              <a:t>Jobse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. 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https://www.britannica.com/biography/Steve-Jobs</a:t>
            </a:r>
          </a:p>
          <a:p>
            <a:pPr>
              <a:buNone/>
            </a:pP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 (</a:t>
            </a:r>
            <a:r>
              <a:rPr lang="cs-CZ" sz="1900" dirty="0" err="1">
                <a:solidFill>
                  <a:schemeClr val="tx2"/>
                </a:solidFill>
                <a:ea typeface="+mn-lt"/>
                <a:cs typeface="+mn-lt"/>
              </a:rPr>
              <a:t>accessed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cs-CZ" sz="1900" dirty="0" err="1">
                <a:solidFill>
                  <a:schemeClr val="tx2"/>
                </a:solidFill>
                <a:ea typeface="+mn-lt"/>
                <a:cs typeface="+mn-lt"/>
              </a:rPr>
              <a:t>Feb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</a:rPr>
              <a:t> 20, 2023).</a:t>
            </a:r>
            <a:endParaRPr lang="cs-CZ" sz="19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900" b="0" i="0" dirty="0" err="1">
                <a:solidFill>
                  <a:schemeClr val="tx2"/>
                </a:solidFill>
                <a:effectLst/>
                <a:latin typeface="source_sans_proregular"/>
              </a:rPr>
              <a:t>Výhody</a:t>
            </a:r>
            <a:r>
              <a:rPr lang="en-US" sz="1900" b="0" i="0" dirty="0">
                <a:solidFill>
                  <a:schemeClr val="tx2"/>
                </a:solidFill>
                <a:effectLst/>
                <a:latin typeface="source_sans_proregular"/>
              </a:rPr>
              <a:t> iOS. </a:t>
            </a:r>
            <a:r>
              <a:rPr lang="cs-CZ" sz="1900" dirty="0">
                <a:solidFill>
                  <a:schemeClr val="tx2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https://www.androidauthority.com/ios-vs-android-1068950/</a:t>
            </a:r>
            <a:endParaRPr lang="cs-CZ" sz="1900" dirty="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1900" b="0" i="0" dirty="0">
                <a:solidFill>
                  <a:schemeClr val="tx2"/>
                </a:solidFill>
                <a:effectLst/>
                <a:latin typeface="source_sans_proregular"/>
              </a:rPr>
              <a:t> (accessed Feb 20, 2023).</a:t>
            </a:r>
            <a:endParaRPr lang="cs-CZ" sz="1800" dirty="0">
              <a:solidFill>
                <a:schemeClr val="tx2"/>
              </a:solidFill>
              <a:ea typeface="+mn-lt"/>
              <a:cs typeface="+mn-l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2200" b="0" i="0" dirty="0" err="1">
                <a:solidFill>
                  <a:schemeClr val="tx2"/>
                </a:solidFill>
                <a:effectLst/>
                <a:latin typeface="source_sans_proregular"/>
              </a:rPr>
              <a:t>Funkce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ource_sans_proregular"/>
              </a:rPr>
              <a:t>. </a:t>
            </a:r>
            <a:r>
              <a:rPr lang="cs-CZ" sz="2200" dirty="0">
                <a:solidFill>
                  <a:schemeClr val="tx2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https://en.wikipedia.org/wiki/IOS#Features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ource_sans_proregular"/>
              </a:rPr>
              <a:t> (accessed Feb 20, 2023).</a:t>
            </a:r>
            <a:endParaRPr lang="cs-CZ" sz="2200" dirty="0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b="0" i="0" dirty="0" err="1">
                <a:solidFill>
                  <a:schemeClr val="tx2"/>
                </a:solidFill>
                <a:effectLst/>
                <a:latin typeface="source_sans_proregular"/>
              </a:rPr>
              <a:t>Historie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ource_sans_proregular"/>
              </a:rPr>
              <a:t>. </a:t>
            </a:r>
            <a:r>
              <a:rPr lang="cs-CZ" sz="2200" dirty="0">
                <a:solidFill>
                  <a:schemeClr val="tx2"/>
                </a:solidFill>
                <a:ea typeface="+mn-lt"/>
                <a:cs typeface="+mn-lt"/>
              </a:rPr>
              <a:t>https://www.letemsvetemapplem.eu/2016/03/06/kompletni-historie-iOS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ource_sans_proregular"/>
              </a:rPr>
              <a:t> (accessed Feb 20, 2023).</a:t>
            </a:r>
            <a:endParaRPr lang="cs-CZ" sz="2200" dirty="0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b="0" i="0" dirty="0" err="1">
                <a:solidFill>
                  <a:schemeClr val="tx2"/>
                </a:solidFill>
                <a:effectLst/>
                <a:latin typeface="source_sans_proregular"/>
              </a:rPr>
              <a:t>První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ource_sans_proregular"/>
              </a:rPr>
              <a:t> iPhone. </a:t>
            </a:r>
            <a:r>
              <a:rPr lang="cs-CZ" sz="2200" dirty="0">
                <a:solidFill>
                  <a:schemeClr val="tx2"/>
                </a:solidFill>
                <a:ea typeface="+mn-lt"/>
                <a:cs typeface="+mn-lt"/>
              </a:rPr>
              <a:t>https://www.appleking.cz/blog/historie-ios-1-iphoneos-1</a:t>
            </a:r>
            <a:r>
              <a:rPr lang="en-US" sz="2200" b="0" i="0" dirty="0">
                <a:solidFill>
                  <a:srgbClr val="464646"/>
                </a:solidFill>
                <a:effectLst/>
                <a:latin typeface="source_sans_proregular"/>
              </a:rPr>
              <a:t> </a:t>
            </a:r>
            <a:r>
              <a:rPr lang="en-US" sz="2200" b="0" i="0" dirty="0">
                <a:solidFill>
                  <a:schemeClr val="tx2"/>
                </a:solidFill>
                <a:effectLst/>
                <a:latin typeface="source_sans_proregular"/>
              </a:rPr>
              <a:t>(accessed Feb 20, 2023).</a:t>
            </a:r>
            <a:endParaRPr lang="cs-CZ" sz="22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8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491AFCF-A430-2549-8B09-614DD52C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84" y="120694"/>
            <a:ext cx="8763000" cy="1664573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Co to je zač?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F8B891E-DDCE-7222-325B-AC21F46E8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95" y="2234821"/>
            <a:ext cx="8762436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• iOS je operační systém pro mobilní zařízení</a:t>
            </a:r>
          </a:p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• Má ho pod palcem společnost Apple</a:t>
            </a:r>
          </a:p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• Stále nejbezpečnější mobilní OS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, elektronika, dálkové ovládání&#10;&#10;Popis se vygeneroval automaticky.">
            <a:extLst>
              <a:ext uri="{FF2B5EF4-FFF2-40B4-BE49-F238E27FC236}">
                <a16:creationId xmlns:a16="http://schemas.microsoft.com/office/drawing/2014/main" id="{2A1FDB87-2260-7D4E-FCE3-7006CE135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24773" y="3757686"/>
            <a:ext cx="4906505" cy="3100967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C7F5781-A195-4E1B-2ED8-2C7D98528ABF}"/>
              </a:ext>
            </a:extLst>
          </p:cNvPr>
          <p:cNvSpPr txBox="1"/>
          <p:nvPr/>
        </p:nvSpPr>
        <p:spPr>
          <a:xfrm>
            <a:off x="6771468" y="6013101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B399C38-2677-18CF-7BAF-5303F282FE59}"/>
              </a:ext>
            </a:extLst>
          </p:cNvPr>
          <p:cNvSpPr txBox="1"/>
          <p:nvPr/>
        </p:nvSpPr>
        <p:spPr>
          <a:xfrm>
            <a:off x="13601700" y="60325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172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6462EE4-DA27-A859-5E86-B68CAE73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8189"/>
            <a:ext cx="5029202" cy="1013926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Steve </a:t>
            </a:r>
            <a:r>
              <a:rPr lang="cs-CZ" sz="5200" u="sng" dirty="0" err="1">
                <a:solidFill>
                  <a:schemeClr val="tx2"/>
                </a:solidFill>
              </a:rPr>
              <a:t>Jobs</a:t>
            </a:r>
            <a:endParaRPr lang="cs-CZ" sz="5200" u="sng" dirty="0">
              <a:solidFill>
                <a:schemeClr val="tx2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73CD1A-C74C-C33C-54AE-4575F99F7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2115"/>
            <a:ext cx="5181282" cy="50081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>
                <a:solidFill>
                  <a:schemeClr val="tx2"/>
                </a:solidFill>
              </a:rPr>
              <a:t>Narozen roku 1955, roku 1976 pomohl s vývojem společnosti Apple v Indii společně se Stevem </a:t>
            </a:r>
            <a:r>
              <a:rPr lang="cs-CZ" sz="2400" dirty="0" err="1">
                <a:solidFill>
                  <a:schemeClr val="tx2"/>
                </a:solidFill>
              </a:rPr>
              <a:t>Wozniakem</a:t>
            </a:r>
            <a:endParaRPr lang="cs-CZ" sz="2400" dirty="0">
              <a:solidFill>
                <a:schemeClr val="tx2"/>
              </a:solidFill>
            </a:endParaRPr>
          </a:p>
          <a:p>
            <a:r>
              <a:rPr lang="cs-CZ" sz="2400" dirty="0">
                <a:solidFill>
                  <a:schemeClr val="tx2"/>
                </a:solidFill>
              </a:rPr>
              <a:t>Dříve pracoval jako vývojář her pro </a:t>
            </a:r>
            <a:r>
              <a:rPr lang="cs-CZ" sz="2400" dirty="0" err="1">
                <a:solidFill>
                  <a:schemeClr val="tx2"/>
                </a:solidFill>
              </a:rPr>
              <a:t>Atari</a:t>
            </a:r>
            <a:endParaRPr lang="cs-CZ" sz="2400" dirty="0">
              <a:solidFill>
                <a:schemeClr val="tx2"/>
              </a:solidFill>
            </a:endParaRPr>
          </a:p>
          <a:p>
            <a:r>
              <a:rPr lang="cs-CZ" sz="2400" dirty="0">
                <a:solidFill>
                  <a:schemeClr val="tx2"/>
                </a:solidFill>
              </a:rPr>
              <a:t>Roku 2011 v Kalifornii zemřel na rakovinu, bylo mu 56 let</a:t>
            </a:r>
          </a:p>
          <a:p>
            <a:r>
              <a:rPr lang="cs-CZ" sz="2400" dirty="0">
                <a:solidFill>
                  <a:schemeClr val="tx2"/>
                </a:solidFill>
              </a:rPr>
              <a:t>Byl adoptován rodinou Paulem a Clarou </a:t>
            </a:r>
            <a:r>
              <a:rPr lang="cs-CZ" sz="2400" dirty="0" err="1">
                <a:solidFill>
                  <a:schemeClr val="tx2"/>
                </a:solidFill>
              </a:rPr>
              <a:t>Jobsových</a:t>
            </a:r>
            <a:r>
              <a:rPr lang="cs-CZ" sz="2400" dirty="0">
                <a:solidFill>
                  <a:schemeClr val="tx2"/>
                </a:solidFill>
              </a:rPr>
              <a:t> roku 1955</a:t>
            </a:r>
          </a:p>
          <a:p>
            <a:endParaRPr lang="cs-CZ" sz="18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muž, osoba, brýle, interiér&#10;&#10;Popis se vygeneroval automaticky.">
            <a:extLst>
              <a:ext uri="{FF2B5EF4-FFF2-40B4-BE49-F238E27FC236}">
                <a16:creationId xmlns:a16="http://schemas.microsoft.com/office/drawing/2014/main" id="{FE0A4E2C-EF06-7DF4-8693-D257F1789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735" b="3485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F58B8B3-A9F5-819E-3526-19157799099E}"/>
              </a:ext>
            </a:extLst>
          </p:cNvPr>
          <p:cNvSpPr txBox="1"/>
          <p:nvPr/>
        </p:nvSpPr>
        <p:spPr>
          <a:xfrm>
            <a:off x="4724400" y="51990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7E8653-FFA8-FBC0-8CC5-8E97FF1B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nline médium 5" title="Steve Jobs introduces iPhone in 2007">
            <a:hlinkClick r:id="" action="ppaction://media"/>
            <a:extLst>
              <a:ext uri="{FF2B5EF4-FFF2-40B4-BE49-F238E27FC236}">
                <a16:creationId xmlns:a16="http://schemas.microsoft.com/office/drawing/2014/main" id="{7B37D62B-F0E2-3D1D-7BA2-1CB0B2056D4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223"/>
            <a:ext cx="12192000" cy="6861432"/>
          </a:xfrm>
        </p:spPr>
      </p:pic>
    </p:spTree>
    <p:extLst>
      <p:ext uri="{BB962C8B-B14F-4D97-AF65-F5344CB8AC3E}">
        <p14:creationId xmlns:p14="http://schemas.microsoft.com/office/powerpoint/2010/main" val="222868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F2F9EA0-7674-16B1-7EBE-EFE57364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1" y="528063"/>
            <a:ext cx="9175750" cy="1696323"/>
          </a:xfrm>
        </p:spPr>
        <p:txBody>
          <a:bodyPr>
            <a:normAutofit/>
          </a:bodyPr>
          <a:lstStyle/>
          <a:p>
            <a:r>
              <a:rPr lang="cs-CZ" u="sng" dirty="0" err="1">
                <a:solidFill>
                  <a:schemeClr val="tx2"/>
                </a:solidFill>
              </a:rPr>
              <a:t>IphoneOS</a:t>
            </a:r>
            <a:r>
              <a:rPr lang="cs-CZ" u="sng" dirty="0">
                <a:solidFill>
                  <a:schemeClr val="tx2"/>
                </a:solidFill>
              </a:rPr>
              <a:t> 1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F538D3F2-2FE6-E520-9ED0-94A0857E9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8415" y="3586793"/>
            <a:ext cx="4965700" cy="317182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A680912-E9D6-77BE-C4B1-660664151E79}"/>
              </a:ext>
            </a:extLst>
          </p:cNvPr>
          <p:cNvSpPr txBox="1"/>
          <p:nvPr/>
        </p:nvSpPr>
        <p:spPr>
          <a:xfrm>
            <a:off x="425450" y="1739899"/>
            <a:ext cx="911225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cs-CZ" dirty="0">
                <a:solidFill>
                  <a:schemeClr val="tx2"/>
                </a:solidFill>
                <a:ea typeface="+mn-lt"/>
                <a:cs typeface="+mn-lt"/>
              </a:rPr>
              <a:t>• Revoluční operační systém</a:t>
            </a:r>
            <a:endParaRPr lang="cs-CZ" dirty="0">
              <a:solidFill>
                <a:schemeClr val="tx2"/>
              </a:solidFill>
            </a:endParaRPr>
          </a:p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cs-CZ" dirty="0">
                <a:solidFill>
                  <a:schemeClr val="tx2"/>
                </a:solidFill>
                <a:ea typeface="+mn-lt"/>
                <a:cs typeface="+mn-lt"/>
              </a:rPr>
              <a:t>• Zavedl domovskou obrazovku</a:t>
            </a:r>
            <a:endParaRPr lang="cs-CZ" dirty="0">
              <a:solidFill>
                <a:schemeClr val="tx2"/>
              </a:solidFill>
            </a:endParaRPr>
          </a:p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cs-CZ" dirty="0">
                <a:solidFill>
                  <a:schemeClr val="tx2"/>
                </a:solidFill>
                <a:ea typeface="+mn-lt"/>
                <a:cs typeface="+mn-lt"/>
              </a:rPr>
              <a:t>• první OS, který přinesl dotykovou klávesnici</a:t>
            </a:r>
          </a:p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2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B181DFC-4B08-4654-9AAF-54D8736B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20" y="-44948"/>
            <a:ext cx="8865809" cy="2106048"/>
          </a:xfrm>
        </p:spPr>
        <p:txBody>
          <a:bodyPr>
            <a:normAutofit/>
          </a:bodyPr>
          <a:lstStyle/>
          <a:p>
            <a:r>
              <a:rPr lang="cs-CZ" sz="5200" dirty="0">
                <a:solidFill>
                  <a:schemeClr val="tx2"/>
                </a:solidFill>
              </a:rPr>
              <a:t>             </a:t>
            </a:r>
            <a:r>
              <a:rPr lang="cs-CZ" sz="5200" u="sng" dirty="0" err="1">
                <a:solidFill>
                  <a:schemeClr val="tx2"/>
                </a:solidFill>
              </a:rPr>
              <a:t>Home</a:t>
            </a:r>
            <a:r>
              <a:rPr lang="cs-CZ" sz="5200" u="sng" dirty="0">
                <a:solidFill>
                  <a:schemeClr val="tx2"/>
                </a:solidFill>
              </a:rPr>
              <a:t> </a:t>
            </a:r>
            <a:r>
              <a:rPr lang="cs-CZ" sz="5200" u="sng" dirty="0" err="1">
                <a:solidFill>
                  <a:schemeClr val="tx2"/>
                </a:solidFill>
              </a:rPr>
              <a:t>button</a:t>
            </a:r>
            <a:endParaRPr lang="cs-CZ" sz="5200" u="sng" dirty="0">
              <a:solidFill>
                <a:schemeClr val="tx2"/>
              </a:solidFill>
            </a:endParaRP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025C72C4-93B1-2B2F-9FE1-EFA8AFDA5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311" y="1979284"/>
            <a:ext cx="5865599" cy="439989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1B05E55-33DE-BB25-370B-A5B97675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27152"/>
            <a:ext cx="9156915" cy="1683946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Hardware</a:t>
            </a:r>
            <a:endParaRPr lang="cs-CZ" u="sng" dirty="0">
              <a:solidFill>
                <a:schemeClr val="tx2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743903-09A6-F87D-64BF-2377D794A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0" y="1738712"/>
            <a:ext cx="9149893" cy="4264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>
                <a:solidFill>
                  <a:schemeClr val="tx2"/>
                </a:solidFill>
              </a:rPr>
              <a:t>Vždy byla využívána architektura ARM </a:t>
            </a:r>
          </a:p>
          <a:p>
            <a:r>
              <a:rPr lang="cs-CZ" sz="2400" dirty="0">
                <a:solidFill>
                  <a:schemeClr val="tx2"/>
                </a:solidFill>
              </a:rPr>
              <a:t>Od roku 2013 se začaly vyrábět 64bit procesory</a:t>
            </a:r>
          </a:p>
          <a:p>
            <a:endParaRPr lang="cs-CZ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cs-CZ" sz="18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Obrázek 4" descr="Obsah obrázku text, elektronika&#10;&#10;Popis se vygeneroval automaticky.">
            <a:extLst>
              <a:ext uri="{FF2B5EF4-FFF2-40B4-BE49-F238E27FC236}">
                <a16:creationId xmlns:a16="http://schemas.microsoft.com/office/drawing/2014/main" id="{35D149E2-4F15-C90A-C283-A10DE5F6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273" y="3282156"/>
            <a:ext cx="4267199" cy="28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8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4557D0E-434A-6ED7-06A9-763A33EE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86" y="127152"/>
            <a:ext cx="9156915" cy="1677489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Vývojová linie</a:t>
            </a:r>
            <a:endParaRPr lang="cs-CZ" u="sng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brázek 12">
            <a:extLst>
              <a:ext uri="{FF2B5EF4-FFF2-40B4-BE49-F238E27FC236}">
                <a16:creationId xmlns:a16="http://schemas.microsoft.com/office/drawing/2014/main" id="{C4DBB517-C517-719F-E37B-7B45F7131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907" y="1587824"/>
            <a:ext cx="8174050" cy="5009424"/>
          </a:xfrm>
        </p:spPr>
      </p:pic>
    </p:spTree>
    <p:extLst>
      <p:ext uri="{BB962C8B-B14F-4D97-AF65-F5344CB8AC3E}">
        <p14:creationId xmlns:p14="http://schemas.microsoft.com/office/powerpoint/2010/main" val="407798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Obrázek 4" descr="Obsah obrázku text, elektronika, různé&#10;&#10;Popis se vygeneroval automaticky.">
            <a:extLst>
              <a:ext uri="{FF2B5EF4-FFF2-40B4-BE49-F238E27FC236}">
                <a16:creationId xmlns:a16="http://schemas.microsoft.com/office/drawing/2014/main" id="{5F279219-6195-1F4D-392E-DAC1D0C60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4555" y="253341"/>
            <a:ext cx="6950216" cy="625354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8230EC8-BB11-3BB5-38D0-309B27C1E740}"/>
              </a:ext>
            </a:extLst>
          </p:cNvPr>
          <p:cNvSpPr txBox="1"/>
          <p:nvPr/>
        </p:nvSpPr>
        <p:spPr>
          <a:xfrm>
            <a:off x="1250197" y="2614505"/>
            <a:ext cx="3511657" cy="10278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pic>
        <p:nvPicPr>
          <p:cNvPr id="11" name="Obrázek 12" descr="Obsah obrázku text, monitor, elektronika, interiér&#10;&#10;Popis se vygeneroval automaticky.">
            <a:extLst>
              <a:ext uri="{FF2B5EF4-FFF2-40B4-BE49-F238E27FC236}">
                <a16:creationId xmlns:a16="http://schemas.microsoft.com/office/drawing/2014/main" id="{3E20C7C5-5600-7402-9BF1-C7A101A9A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2927" y="254430"/>
            <a:ext cx="3315696" cy="6103747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25FBDF4B-7720-E615-0450-5CE7530F16A2}"/>
              </a:ext>
            </a:extLst>
          </p:cNvPr>
          <p:cNvSpPr txBox="1"/>
          <p:nvPr/>
        </p:nvSpPr>
        <p:spPr>
          <a:xfrm>
            <a:off x="2212949" y="4717942"/>
            <a:ext cx="2864764" cy="4014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85058771A86E248B14BFCFEDA86EFB5" ma:contentTypeVersion="10" ma:contentTypeDescription="Vytvoří nový dokument" ma:contentTypeScope="" ma:versionID="a661f34c264a7d91ea7772f1aada3454">
  <xsd:schema xmlns:xsd="http://www.w3.org/2001/XMLSchema" xmlns:xs="http://www.w3.org/2001/XMLSchema" xmlns:p="http://schemas.microsoft.com/office/2006/metadata/properties" xmlns:ns3="57b8ab01-7187-4b32-812f-24fe9cfc0789" xmlns:ns4="2be20b7b-927d-4de0-aeaf-2c0a8b5923e1" targetNamespace="http://schemas.microsoft.com/office/2006/metadata/properties" ma:root="true" ma:fieldsID="d95b6582eaaaeb1862e3b17745176657" ns3:_="" ns4:_="">
    <xsd:import namespace="57b8ab01-7187-4b32-812f-24fe9cfc0789"/>
    <xsd:import namespace="2be20b7b-927d-4de0-aeaf-2c0a8b5923e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b8ab01-7187-4b32-812f-24fe9cfc07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20b7b-927d-4de0-aeaf-2c0a8b592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be20b7b-927d-4de0-aeaf-2c0a8b5923e1" xsi:nil="true"/>
  </documentManagement>
</p:properties>
</file>

<file path=customXml/itemProps1.xml><?xml version="1.0" encoding="utf-8"?>
<ds:datastoreItem xmlns:ds="http://schemas.openxmlformats.org/officeDocument/2006/customXml" ds:itemID="{A588D8BC-79DE-4E5B-9051-D1E8D1823B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b8ab01-7187-4b32-812f-24fe9cfc0789"/>
    <ds:schemaRef ds:uri="2be20b7b-927d-4de0-aeaf-2c0a8b5923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AD85FA-730C-4127-B092-BBC4930003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2B4ABD-FC83-40A7-9F07-B622D51FC09F}">
  <ds:schemaRefs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2be20b7b-927d-4de0-aeaf-2c0a8b5923e1"/>
    <ds:schemaRef ds:uri="http://schemas.openxmlformats.org/package/2006/metadata/core-properties"/>
    <ds:schemaRef ds:uri="57b8ab01-7187-4b32-812f-24fe9cfc0789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562</Words>
  <Application>Microsoft Office PowerPoint</Application>
  <PresentationFormat>Širokoúhlá obrazovka</PresentationFormat>
  <Paragraphs>90</Paragraphs>
  <Slides>15</Slides>
  <Notes>13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AvenirNext LT Pro Medium</vt:lpstr>
      <vt:lpstr>Calibri</vt:lpstr>
      <vt:lpstr>source_sans_proregular</vt:lpstr>
      <vt:lpstr>BlockprintVTI</vt:lpstr>
      <vt:lpstr>Operační systém iOS</vt:lpstr>
      <vt:lpstr>Co to je zač?</vt:lpstr>
      <vt:lpstr>Steve Jobs</vt:lpstr>
      <vt:lpstr>Prezentace aplikace PowerPoint</vt:lpstr>
      <vt:lpstr>IphoneOS 1</vt:lpstr>
      <vt:lpstr>             Home button</vt:lpstr>
      <vt:lpstr>Hardware</vt:lpstr>
      <vt:lpstr>Vývojová linie</vt:lpstr>
      <vt:lpstr>Prezentace aplikace PowerPoint</vt:lpstr>
      <vt:lpstr>Apple a jeho začátky</vt:lpstr>
      <vt:lpstr>   Technologické Vrstvy</vt:lpstr>
      <vt:lpstr>V čem iOS exceluje?</vt:lpstr>
      <vt:lpstr>Drag and drop</vt:lpstr>
      <vt:lpstr>Siri</vt:lpstr>
      <vt:lpstr>Citace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Swocks</dc:creator>
  <cp:lastModifiedBy>Barnet René</cp:lastModifiedBy>
  <cp:revision>376</cp:revision>
  <dcterms:created xsi:type="dcterms:W3CDTF">2022-12-27T08:22:33Z</dcterms:created>
  <dcterms:modified xsi:type="dcterms:W3CDTF">2023-02-20T19:40:36Z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0x010100D85058771A86E248B14BFCFEDA86EFB5</vt:lpwstr>
  </property>
</Properties>
</file>